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1" r:id="rId13"/>
    <p:sldId id="264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885D-02FD-4024-B19F-173531DD928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2F1-DC71-49BA-A2AE-DBDB2590AE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885D-02FD-4024-B19F-173531DD928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2F1-DC71-49BA-A2AE-DBDB2590A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885D-02FD-4024-B19F-173531DD928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2F1-DC71-49BA-A2AE-DBDB2590A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885D-02FD-4024-B19F-173531DD928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2F1-DC71-49BA-A2AE-DBDB2590A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885D-02FD-4024-B19F-173531DD928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2952F1-DC71-49BA-A2AE-DBDB2590AE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885D-02FD-4024-B19F-173531DD928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2F1-DC71-49BA-A2AE-DBDB2590A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885D-02FD-4024-B19F-173531DD928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2F1-DC71-49BA-A2AE-DBDB2590A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885D-02FD-4024-B19F-173531DD928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2F1-DC71-49BA-A2AE-DBDB2590A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885D-02FD-4024-B19F-173531DD928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2F1-DC71-49BA-A2AE-DBDB2590A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885D-02FD-4024-B19F-173531DD928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2F1-DC71-49BA-A2AE-DBDB2590A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885D-02FD-4024-B19F-173531DD928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2F1-DC71-49BA-A2AE-DBDB2590A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D2885D-02FD-4024-B19F-173531DD928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2952F1-DC71-49BA-A2AE-DBDB2590AE8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5439"/>
            <a:ext cx="8229600" cy="13270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НОВОЕ О </a:t>
            </a:r>
            <a:r>
              <a:rPr lang="ru-RU" dirty="0" smtClean="0"/>
              <a:t>КЛАССИКЕ. Тайны известных шедевров.</a:t>
            </a:r>
            <a:endParaRPr lang="ru-RU" dirty="0"/>
          </a:p>
        </p:txBody>
      </p:sp>
      <p:sp>
        <p:nvSpPr>
          <p:cNvPr id="4" name="AutoShape 2" descr="https://pbs.twimg.com/media/CuJCbOPUEAE_eI_.jpg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619673" y="2636912"/>
            <a:ext cx="5400600" cy="503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get-zen_doc/3048507/pub_5f16144e38de73791d33fa96_5f172d1806717753d77e4f2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2479"/>
            <a:ext cx="7128792" cy="53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6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r>
              <a:rPr lang="ru-RU" sz="1800" dirty="0"/>
              <a:t>Заказ на написание произведения живописец получил от своего патрона - миланского герцога </a:t>
            </a:r>
            <a:r>
              <a:rPr lang="ru-RU" sz="1800" dirty="0" err="1"/>
              <a:t>Людовико</a:t>
            </a:r>
            <a:r>
              <a:rPr lang="ru-RU" sz="1800" dirty="0"/>
              <a:t> </a:t>
            </a:r>
            <a:r>
              <a:rPr lang="ru-RU" sz="1800" dirty="0" err="1"/>
              <a:t>Сфорца</a:t>
            </a:r>
            <a:r>
              <a:rPr lang="ru-RU" sz="1800" dirty="0"/>
              <a:t> в 1495 году. </a:t>
            </a:r>
            <a:r>
              <a:rPr lang="ru-RU" sz="1800" dirty="0" smtClean="0"/>
              <a:t> Жена  герцога </a:t>
            </a:r>
            <a:r>
              <a:rPr lang="ru-RU" sz="1800" dirty="0" err="1" smtClean="0"/>
              <a:t>Беатриче</a:t>
            </a:r>
            <a:r>
              <a:rPr lang="ru-RU" sz="1800" dirty="0" smtClean="0"/>
              <a:t> </a:t>
            </a:r>
            <a:r>
              <a:rPr lang="ru-RU" sz="1800" dirty="0" err="1"/>
              <a:t>д’Эсте</a:t>
            </a:r>
            <a:r>
              <a:rPr lang="ru-RU" sz="1800" dirty="0"/>
              <a:t> </a:t>
            </a:r>
            <a:r>
              <a:rPr lang="ru-RU" sz="1800" dirty="0" smtClean="0"/>
              <a:t>была прекрасной </a:t>
            </a:r>
            <a:r>
              <a:rPr lang="ru-RU" sz="1800" dirty="0"/>
              <a:t>и </a:t>
            </a:r>
            <a:r>
              <a:rPr lang="ru-RU" sz="1800" dirty="0" smtClean="0"/>
              <a:t>скромной. Она  </a:t>
            </a:r>
            <a:r>
              <a:rPr lang="ru-RU" sz="1800" dirty="0"/>
              <a:t>искренне любила супруга и в силу своего кроткого </a:t>
            </a:r>
            <a:r>
              <a:rPr lang="ru-RU" sz="1800" dirty="0" smtClean="0"/>
              <a:t>нрава во всем слушалась его.  </a:t>
            </a:r>
            <a:r>
              <a:rPr lang="ru-RU" sz="1800" dirty="0" err="1"/>
              <a:t>Людовико</a:t>
            </a:r>
            <a:r>
              <a:rPr lang="ru-RU" sz="1800" dirty="0"/>
              <a:t> </a:t>
            </a:r>
            <a:r>
              <a:rPr lang="ru-RU" sz="1800" dirty="0" err="1"/>
              <a:t>Сфорца</a:t>
            </a:r>
            <a:r>
              <a:rPr lang="ru-RU" sz="1800" dirty="0"/>
              <a:t> </a:t>
            </a:r>
            <a:r>
              <a:rPr lang="ru-RU" sz="1800" dirty="0" smtClean="0"/>
              <a:t>почитал </a:t>
            </a:r>
            <a:r>
              <a:rPr lang="ru-RU" sz="1800" dirty="0"/>
              <a:t>свою жену и был  </a:t>
            </a:r>
            <a:r>
              <a:rPr lang="ru-RU" sz="1800" dirty="0" smtClean="0"/>
              <a:t>к </a:t>
            </a:r>
            <a:r>
              <a:rPr lang="ru-RU" sz="1800" dirty="0"/>
              <a:t>ней привязан. Но истинную силу любви </a:t>
            </a:r>
            <a:r>
              <a:rPr lang="ru-RU" sz="1800" dirty="0" smtClean="0"/>
              <a:t>герцог </a:t>
            </a:r>
            <a:r>
              <a:rPr lang="ru-RU" sz="1800" dirty="0"/>
              <a:t>ощутил только в момент скоропостижной кончины своей супруги. Скорбь мужчины была столь велика, что он на 15 дней не покидал своей комнаты. А когда вышел, то первым делом заказал Леонардо да Винчи фреску, о которой некогда просила его покойная </a:t>
            </a:r>
            <a:r>
              <a:rPr lang="ru-RU" sz="1800" dirty="0" smtClean="0"/>
              <a:t>супруга.</a:t>
            </a:r>
          </a:p>
          <a:p>
            <a:endParaRPr lang="ru-RU" sz="1800" dirty="0" smtClean="0"/>
          </a:p>
          <a:p>
            <a:r>
              <a:rPr lang="ru-RU" sz="1800" dirty="0" smtClean="0"/>
              <a:t>Тайная </a:t>
            </a:r>
            <a:r>
              <a:rPr lang="ru-RU" sz="1800" dirty="0"/>
              <a:t>вечеря в </a:t>
            </a:r>
            <a:r>
              <a:rPr lang="ru-RU" sz="1800" dirty="0" smtClean="0"/>
              <a:t>трапезной.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Произведение было выполнено в 1498 году. Его размеры составили 880 на 460 см. Многие ценители творчества художника сошлись во мнении, что лучше всего «Тайную вечерю» можно рассмотреть, если отойти на 9 метров в сторону и приподняться 3,5 метров вверх. Тем более, что посмотреть есть на что. Уже при жизни автора фреска считалась его лучшим произведением. Хотя, назвать картину фреской было бы неправильным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1692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3200" dirty="0" err="1"/>
              <a:t>Беатриче</a:t>
            </a:r>
            <a:r>
              <a:rPr lang="ru-RU" sz="3200" dirty="0"/>
              <a:t> </a:t>
            </a:r>
            <a:r>
              <a:rPr lang="ru-RU" sz="3200" dirty="0" err="1" smtClean="0"/>
              <a:t>д’Эсте</a:t>
            </a:r>
            <a:r>
              <a:rPr lang="ru-RU" sz="3200" dirty="0" smtClean="0"/>
              <a:t>.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Бартоломео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Венето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Беатриче д’Эст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82453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630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1066801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Беатриче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д’Эсте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Леонардо да Винчи.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4077072"/>
            <a:ext cx="1512168" cy="22322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10" descr="https://www.sapere.it/dam/jcr:4d5ca063-f413-436a-9a5c-8907336d2769/VB0023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s://www.sapere.it/dam/jcr:4d5ca063-f413-436a-9a5c-8907336d2769/VB00232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www.sapere.it/dam/jcr:4d5ca063-f413-436a-9a5c-8907336d2769/VB00232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www.sapere.it/dam/jcr:4d5ca063-f413-436a-9a5c-8907336d2769/VB00232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8" descr="https://pbs.twimg.com/media/Eo8e_7-XEAIoTRT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 descr="https://pbs.twimg.com/media/Eo8e_7-XEAIoTR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2" descr="https://pbs.twimg.com/media/Eo8e_7-XEAIoTRT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https://www.pictorem.com/collection/900_Portrait%20of%20a%20Lady%20Beat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10087"/>
            <a:ext cx="4501838" cy="57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1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Тайная вечеря</a:t>
            </a:r>
            <a:endParaRPr lang="ru-RU" dirty="0"/>
          </a:p>
        </p:txBody>
      </p:sp>
      <p:pic>
        <p:nvPicPr>
          <p:cNvPr id="6146" name="Picture 2" descr="Загадки фрески Леонардо да Винчи &quot;Тайная вечеря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4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                     Секреты  произведения </a:t>
            </a:r>
            <a:r>
              <a:rPr lang="ru-RU" sz="1800" dirty="0"/>
              <a:t>великого автора.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1800" dirty="0" smtClean="0"/>
              <a:t>    </a:t>
            </a:r>
            <a:r>
              <a:rPr lang="ru-RU" sz="1800" dirty="0"/>
              <a:t>Как утверждают историки, сложнее всего Леонардо да Винчи далось написание двух персонажей: Иисуса и Иуды. Художник старался сделать их воплощением добра и зла, поэтому долго не мог найти подходящих моделей. Однажды  </a:t>
            </a:r>
            <a:r>
              <a:rPr lang="ru-RU" sz="1800" dirty="0" smtClean="0"/>
              <a:t>Леонардо   увидел </a:t>
            </a:r>
            <a:r>
              <a:rPr lang="ru-RU" sz="1800" dirty="0"/>
              <a:t>в церковном хоре юного певчего – настолько одухотворенного и чистого, что сомнений не осталось: вот он – прототип Иисуса для его «Тайной вечери». Но, несмотря на то, что образ Учителя был написан, Леонардо да Винчи еще долго корректировал его, </a:t>
            </a:r>
            <a:r>
              <a:rPr lang="ru-RU" sz="1800" dirty="0" smtClean="0"/>
              <a:t>считая </a:t>
            </a:r>
            <a:r>
              <a:rPr lang="ru-RU" sz="1800" dirty="0"/>
              <a:t>недостаточно совершенным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Последним ненаписанным персонажем на картине оставался Иуда. Художник часами бродил по самым злачным местам, выискивая среди опустившихся людей модель для написания. И вот, почти через 3 года ему повезло. В канаве валялся абсолютно опустившийся тип в состоянии </a:t>
            </a:r>
            <a:r>
              <a:rPr lang="ru-RU" sz="1800" dirty="0" smtClean="0"/>
              <a:t>алкогольного </a:t>
            </a:r>
            <a:r>
              <a:rPr lang="ru-RU" sz="1800" dirty="0"/>
              <a:t>опьянения. Художник приказал привести его в мастерскую. Мужчина почти не держался на ногах и не соображал, куда он попал. Однако, уже после того, как образ Иуды был написан, пьяница подошел к картине и признался, что уже видел ее раньше. На недоумение автора человек ответил, что три года назад он был совсем другим, вел правильный образ жизни и пел в церковном хоре. Именно тогда к нему подошел какой-то художник с предложением написать с него Христа. Так, согласно мнению историков, Иисус и Иуда были списаны с одного и того же человека в разные периоды его жизни. Это еще раз подчеркивает тот факт, что добро и зло идут так близко, что иногда грань между ними неощутима.</a:t>
            </a:r>
          </a:p>
        </p:txBody>
      </p:sp>
    </p:spTree>
    <p:extLst>
      <p:ext uri="{BB962C8B-B14F-4D97-AF65-F5344CB8AC3E}">
        <p14:creationId xmlns:p14="http://schemas.microsoft.com/office/powerpoint/2010/main" val="133570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73616" cy="6408712"/>
          </a:xfrm>
        </p:spPr>
        <p:txBody>
          <a:bodyPr>
            <a:normAutofit/>
          </a:bodyPr>
          <a:lstStyle/>
          <a:p>
            <a:r>
              <a:rPr lang="ru-RU" sz="1800" dirty="0"/>
              <a:t>Кстати, во время работы Леонардо да Винчи отвлекал настоятель монастыря, который постоянно торопил художника и утверждал, что тот должен сутками писать картину, а не стоять перед ней в раздумьях. Однажды живописец не выдержал и пообещал настоятелю списать с него Иуду, если тот не перестанет </a:t>
            </a:r>
            <a:r>
              <a:rPr lang="ru-RU" sz="1800" dirty="0" smtClean="0"/>
              <a:t>вмешиваться </a:t>
            </a:r>
            <a:r>
              <a:rPr lang="ru-RU" sz="1800" dirty="0"/>
              <a:t>в творческий </a:t>
            </a:r>
            <a:r>
              <a:rPr lang="ru-RU" sz="1800" dirty="0" smtClean="0"/>
              <a:t>процесс.</a:t>
            </a:r>
          </a:p>
          <a:p>
            <a:endParaRPr lang="ru-RU" sz="1800" dirty="0"/>
          </a:p>
        </p:txBody>
      </p:sp>
      <p:pic>
        <p:nvPicPr>
          <p:cNvPr id="7170" name="Picture 2" descr="C:\Users\dxs\Desktop\1920px-_The_Last_Supper__by_Leonardo_da_Vinci_-_Joy_of_Museums_-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53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52728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/>
              <a:t>одной единственной картине скрыто множество тайн и недосказанности, над раскрытием которых борется не одно поколение. Многие из них так и останутся неразгаданными. А современникам останется лишь строить догадки и повторять шедевр великого итальянца в красках, мраморе, песке, стараясь продлить жизнь фрески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8194" name="Picture 2" descr="C:\Users\dxs\Desktop\14121913470713268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1200"/>
            <a:ext cx="712879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6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5105"/>
            <a:ext cx="8229600" cy="13038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Завтрак слепого. </a:t>
            </a:r>
            <a:br>
              <a:rPr lang="ru-RU" dirty="0" smtClean="0"/>
            </a:br>
            <a:r>
              <a:rPr lang="ru-RU" dirty="0" smtClean="0"/>
              <a:t>Пабло Пикассо.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05064"/>
            <a:ext cx="4752528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picassolive.ru/wp-content/uploads/2012/01/Pablo-Picasso_Le-repas-d-aveugle_1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0485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3873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Красота </a:t>
            </a:r>
            <a:r>
              <a:rPr lang="ru-RU" sz="2400" dirty="0">
                <a:effectLst/>
              </a:rPr>
              <a:t>наконец-то раскрылась": </a:t>
            </a:r>
            <a:r>
              <a:rPr lang="ru-RU" sz="2400" dirty="0" err="1">
                <a:effectLst/>
              </a:rPr>
              <a:t>Нейросеть</a:t>
            </a:r>
            <a:r>
              <a:rPr lang="ru-RU" sz="2400" dirty="0">
                <a:effectLst/>
              </a:rPr>
              <a:t> показала спрятанную под шедевром Пабло Пикассо другую </a:t>
            </a:r>
            <a:r>
              <a:rPr lang="ru-RU" sz="2400" dirty="0" smtClean="0">
                <a:effectLst/>
              </a:rPr>
              <a:t>картину – «Обнаженная».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О том, что она скрыта под "Завтраком </a:t>
            </a:r>
            <a:r>
              <a:rPr lang="ru-RU" sz="2400" dirty="0" smtClean="0">
                <a:effectLst/>
              </a:rPr>
              <a:t>слепого», </a:t>
            </a:r>
            <a:r>
              <a:rPr lang="ru-RU" sz="2400" dirty="0">
                <a:effectLst/>
              </a:rPr>
              <a:t>было известно давно, а теперь </a:t>
            </a:r>
            <a:r>
              <a:rPr lang="ru-RU" sz="2400" dirty="0" smtClean="0">
                <a:effectLst/>
              </a:rPr>
              <a:t>мы можем </a:t>
            </a:r>
            <a:r>
              <a:rPr lang="ru-RU" sz="2400" dirty="0">
                <a:effectLst/>
              </a:rPr>
              <a:t>смотреть сквозь слой краски.</a:t>
            </a:r>
          </a:p>
        </p:txBody>
      </p:sp>
      <p:pic>
        <p:nvPicPr>
          <p:cNvPr id="1026" name="Picture 2" descr="&lt;p&gt;Фото © University College London&lt;/p&g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344816" cy="44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/>
          </a:bodyPr>
          <a:lstStyle/>
          <a:p>
            <a:r>
              <a:rPr lang="ru-RU" sz="1800" dirty="0"/>
              <a:t>Использование </a:t>
            </a:r>
            <a:r>
              <a:rPr lang="ru-RU" sz="1800" dirty="0" err="1"/>
              <a:t>нейросетей</a:t>
            </a:r>
            <a:r>
              <a:rPr lang="ru-RU" sz="1800" dirty="0"/>
              <a:t> позволило воссоздать картину Пабло Пикассо, поверх которой художник написал знаменитый "Завтрак слепого". Прячущуюся обнажённую натуру нашли ещё в 2010 году при помощи рентгеновского флуоресцентного сканирования. Теперь же благодаря команде из Университетского колледжа Лондона творение можно показать миру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В</a:t>
            </a:r>
            <a:r>
              <a:rPr lang="ru-RU" sz="1800" dirty="0" smtClean="0"/>
              <a:t>оссоздать </a:t>
            </a:r>
            <a:r>
              <a:rPr lang="ru-RU" sz="1800" dirty="0"/>
              <a:t>скрытую картину удалось, предоставив сканированные изображения портрета </a:t>
            </a:r>
            <a:r>
              <a:rPr lang="ru-RU" sz="1800" dirty="0" err="1"/>
              <a:t>нейросети</a:t>
            </a:r>
            <a:r>
              <a:rPr lang="ru-RU" sz="1800" dirty="0"/>
              <a:t>, обученной на работах Пикассо того периода. Полученную </a:t>
            </a:r>
            <a:r>
              <a:rPr lang="ru-RU" sz="1800" dirty="0" smtClean="0"/>
              <a:t>картину «Обнаженная» </a:t>
            </a:r>
            <a:r>
              <a:rPr lang="ru-RU" sz="1800" dirty="0"/>
              <a:t>распечатали с помощью 3D-принтера прямо на холсте</a:t>
            </a:r>
            <a:r>
              <a:rPr lang="ru-RU" sz="1800" dirty="0" smtClean="0"/>
              <a:t>.</a:t>
            </a:r>
            <a:endParaRPr lang="ru-RU" sz="1800" dirty="0"/>
          </a:p>
          <a:p>
            <a:pPr fontAlgn="base"/>
            <a:endParaRPr lang="ru-RU" sz="1800" b="1" dirty="0" smtClean="0"/>
          </a:p>
          <a:p>
            <a:pPr fontAlgn="base"/>
            <a:r>
              <a:rPr lang="ru-RU" sz="1800" b="1" dirty="0" smtClean="0"/>
              <a:t>«Я </a:t>
            </a:r>
            <a:r>
              <a:rPr lang="ru-RU" sz="1800" b="1" dirty="0"/>
              <a:t>надеюсь, что Пикассо будет счастлив, узнав, что сокровище, которое он спрятал для будущих поколений, наконец раскрыто спустя 48 лет после его смерти и 118 лет после того, как картина была спрятана. Я также надеюсь, что женщина на портрете будет счастлива, узнав, что её не стёрли из истории и что её красота наконец-то </a:t>
            </a:r>
            <a:r>
              <a:rPr lang="ru-RU" sz="1800" b="1" dirty="0" smtClean="0"/>
              <a:t>раскрылась», </a:t>
            </a:r>
            <a:r>
              <a:rPr lang="ru-RU" sz="1800" b="1" dirty="0"/>
              <a:t>—</a:t>
            </a:r>
            <a:r>
              <a:rPr lang="ru-RU" sz="1800" dirty="0"/>
              <a:t> сказал физик из Университетского колледжа Лондона Джордж Канн.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5721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ru-RU" sz="1600" dirty="0" smtClean="0"/>
              <a:t>Рубенс. Портрет </a:t>
            </a:r>
            <a:r>
              <a:rPr lang="ru-RU" sz="1600" dirty="0" err="1" smtClean="0"/>
              <a:t>Бекингема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r>
              <a:rPr lang="ru-RU" sz="1800" b="1" dirty="0"/>
              <a:t> </a:t>
            </a:r>
          </a:p>
          <a:p>
            <a:r>
              <a:rPr lang="ru-RU" sz="1800" dirty="0"/>
              <a:t>В сентябре искусствовед и телеведущий </a:t>
            </a:r>
            <a:r>
              <a:rPr lang="ru-RU" sz="1800" dirty="0" err="1"/>
              <a:t>Бендор</a:t>
            </a:r>
            <a:r>
              <a:rPr lang="ru-RU" sz="1800" dirty="0"/>
              <a:t> </a:t>
            </a:r>
            <a:r>
              <a:rPr lang="ru-RU" sz="1800" dirty="0" err="1"/>
              <a:t>Гросвенор</a:t>
            </a:r>
            <a:r>
              <a:rPr lang="ru-RU" sz="1800" dirty="0"/>
              <a:t> объявил о потрясающем открытии: портрет герцога </a:t>
            </a:r>
            <a:r>
              <a:rPr lang="ru-RU" sz="1800" dirty="0" err="1" smtClean="0"/>
              <a:t>Бекингема</a:t>
            </a:r>
            <a:r>
              <a:rPr lang="ru-RU" sz="1800" dirty="0" smtClean="0"/>
              <a:t> </a:t>
            </a:r>
            <a:r>
              <a:rPr lang="ru-RU" sz="1800" dirty="0"/>
              <a:t>кисти Питера Пауля Рубенса, считавшийся утраченным на протяжении 400 лет, нашли в Шотландии. До этого картина из коллекции Дома-музея </a:t>
            </a:r>
            <a:r>
              <a:rPr lang="ru-RU" sz="1800" dirty="0" err="1"/>
              <a:t>Поллока</a:t>
            </a:r>
            <a:r>
              <a:rPr lang="ru-RU" sz="1800" dirty="0"/>
              <a:t> в Глазго считалась лишь копией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Портрет Джорджа </a:t>
            </a:r>
            <a:r>
              <a:rPr lang="ru-RU" sz="1800" dirty="0" err="1"/>
              <a:t>Виллерса</a:t>
            </a:r>
            <a:r>
              <a:rPr lang="ru-RU" sz="1800" dirty="0"/>
              <a:t>, герцога </a:t>
            </a:r>
            <a:r>
              <a:rPr lang="ru-RU" sz="1800" dirty="0" err="1" smtClean="0"/>
              <a:t>Бекингема</a:t>
            </a:r>
            <a:r>
              <a:rPr lang="ru-RU" sz="1800" dirty="0" smtClean="0"/>
              <a:t> </a:t>
            </a:r>
            <a:r>
              <a:rPr lang="ru-RU" sz="1800" i="1" dirty="0" smtClean="0"/>
              <a:t>-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работа</a:t>
            </a:r>
            <a:r>
              <a:rPr lang="ru-RU" sz="1800" dirty="0"/>
              <a:t>, которую </a:t>
            </a:r>
            <a:r>
              <a:rPr lang="ru-RU" sz="1800" dirty="0" err="1"/>
              <a:t>Гросвенор</a:t>
            </a:r>
            <a:r>
              <a:rPr lang="ru-RU" sz="1800" dirty="0"/>
              <a:t> увидел во время обычного визита в музей с женой и дочерью, оказалась подготовительным этюдом к большому полотну, которое было написано Рубенсом в 1625 году и сгорело в 1949-м. Атрибуцию подтвердил и «Дом Рубенса» в Антверпене.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4978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92696"/>
            <a:ext cx="4896544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3645024"/>
            <a:ext cx="3600400" cy="2664336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sp>
        <p:nvSpPr>
          <p:cNvPr id="4" name="AutoShape 2" descr="https://image2.thematicnews.com/uploads/images/14/22/98/03/2017/12/28/4bcf67cc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age2.thematicnews.com/uploads/images/14/22/98/03/2017/12/28/4bcf67ccd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dxs\Desktop\4bcf67cc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937"/>
            <a:ext cx="6192688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8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</a:rPr>
              <a:t>Загадки фрески Леонардо да Винчи "Тайная вечеря"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88632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pPr marL="137160" indent="0">
              <a:buNone/>
            </a:pPr>
            <a:r>
              <a:rPr lang="ru-RU" sz="1800" dirty="0" smtClean="0"/>
              <a:t>Леонардо </a:t>
            </a:r>
            <a:r>
              <a:rPr lang="ru-RU" sz="1800" dirty="0"/>
              <a:t>да Винчи – самая загадочная и неизученная личность прошлых лет. Кто-то приписывает ему божий дар и причисляет к лику святых, кто-то, напротив, считает его безбожником, продавшим душу дьяволу. Но гений великого итальянца неоспорим, поскольку все, к чему когда-либо прикасалась рука великого живописца и инженера, моментально наполнялось скрытым смыслом. Сегодня мы поговорим о знаменитом произведении «Тайная вечеря» и множествах секретов, которые оно скрывает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 marL="137160" indent="0">
              <a:buNone/>
            </a:pPr>
            <a:r>
              <a:rPr lang="ru-RU" sz="1800" dirty="0" smtClean="0"/>
              <a:t>Знаменитая </a:t>
            </a:r>
            <a:r>
              <a:rPr lang="ru-RU" sz="1800" dirty="0"/>
              <a:t>фреска находится в церкви Санта-Мария-</a:t>
            </a:r>
            <a:r>
              <a:rPr lang="ru-RU" sz="1800" dirty="0" err="1"/>
              <a:t>делле</a:t>
            </a:r>
            <a:r>
              <a:rPr lang="ru-RU" sz="1800" dirty="0"/>
              <a:t>-</a:t>
            </a:r>
            <a:r>
              <a:rPr lang="ru-RU" sz="1800" dirty="0" err="1"/>
              <a:t>Грацие</a:t>
            </a:r>
            <a:r>
              <a:rPr lang="ru-RU" sz="1800" dirty="0"/>
              <a:t>, расположенной на одноименной площади Милана. А точнее, на одной из стен трапезной. Как утверждают историки, художник специально изобразил на картине точно такие же стол и посуду, какие были на тот момент в церкви. Этим он пытался показать, что Иисус и Иуда (добро и зло) гораздо ближе к людям, чем кажется.</a:t>
            </a:r>
          </a:p>
        </p:txBody>
      </p:sp>
    </p:spTree>
    <p:extLst>
      <p:ext uri="{BB962C8B-B14F-4D97-AF65-F5344CB8AC3E}">
        <p14:creationId xmlns:p14="http://schemas.microsoft.com/office/powerpoint/2010/main" val="204963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40960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Леонардо да </a:t>
            </a:r>
            <a:r>
              <a:rPr lang="ru-RU" dirty="0" smtClean="0"/>
              <a:t>Винчи.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780928"/>
            <a:ext cx="5040560" cy="352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Леонардо да Вин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052736"/>
            <a:ext cx="62646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2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Собор Санта – Мария - </a:t>
            </a:r>
            <a:r>
              <a:rPr lang="ru-RU" dirty="0" err="1" smtClean="0"/>
              <a:t>делле</a:t>
            </a:r>
            <a:r>
              <a:rPr lang="ru-RU" dirty="0" smtClean="0"/>
              <a:t> </a:t>
            </a:r>
            <a:r>
              <a:rPr lang="ru-RU" dirty="0" err="1" smtClean="0"/>
              <a:t>Грацие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Церковь Санта-Мария-делле-Грац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65096" cy="55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06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329</TotalTime>
  <Words>552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НОВОЕ О КЛАССИКЕ. Тайны известных шедевров.</vt:lpstr>
      <vt:lpstr>Завтрак слепого.  Пабло Пикассо.</vt:lpstr>
      <vt:lpstr>            Красота наконец-то раскрылась": Нейросеть показала спрятанную под шедевром Пабло Пикассо другую картину – «Обнаженная». О том, что она скрыта под "Завтраком слепого», было известно давно, а теперь мы можем смотреть сквозь слой краски.</vt:lpstr>
      <vt:lpstr>Презентация PowerPoint</vt:lpstr>
      <vt:lpstr>Рубенс. Портрет Бекингема.</vt:lpstr>
      <vt:lpstr>Презентация PowerPoint</vt:lpstr>
      <vt:lpstr>Загадки фрески Леонардо да Винчи "Тайная вечеря" </vt:lpstr>
      <vt:lpstr>Леонардо да Винчи.</vt:lpstr>
      <vt:lpstr>Собор Санта – Мария - делле Грацие.</vt:lpstr>
      <vt:lpstr>Презентация PowerPoint</vt:lpstr>
      <vt:lpstr>Беатриче д’Эсте.  Бартоломео Венето.</vt:lpstr>
      <vt:lpstr>Беатриче д’Эсте.  Леонардо да Винчи.</vt:lpstr>
      <vt:lpstr>Тайная вечеря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dxs</dc:creator>
  <cp:lastModifiedBy>dxs</cp:lastModifiedBy>
  <cp:revision>21</cp:revision>
  <dcterms:created xsi:type="dcterms:W3CDTF">2021-10-25T08:37:44Z</dcterms:created>
  <dcterms:modified xsi:type="dcterms:W3CDTF">2021-10-28T10:24:34Z</dcterms:modified>
</cp:coreProperties>
</file>